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rata"/>
      <p:regular r:id="rId20"/>
    </p:embeddedFont>
    <p:embeddedFont>
      <p:font typeface="Prata"/>
      <p:regular r:id="rId21"/>
    </p:embeddedFont>
    <p:embeddedFont>
      <p:font typeface="Manrop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 Architect DP-203 Exam Revision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revision guide is designed to help you prepare for the Azure Data Architect DP-203 exam. We'll cover key concepts, services, and provide analogies to solidify your understanding of data solutions on Azure.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313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primary goal for this project is to develop a robust and reliable real-time weather reporting system.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865227"/>
          </a:xfrm>
          <a:prstGeom prst="roundRect">
            <a:avLst>
              <a:gd name="adj" fmla="val 8455"/>
            </a:avLst>
          </a:prstGeom>
          <a:noFill/>
          <a:ln w="15240">
            <a:solidFill>
              <a:srgbClr val="595B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1595" y="1201936"/>
            <a:ext cx="60960" cy="865227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571143" y="1330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Insights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1143" y="1575673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Deliver uninterrupted updates on critical weather metrics like temperature, humidity, and air quality.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5046821" y="1201936"/>
            <a:ext cx="4536638" cy="865227"/>
          </a:xfrm>
          <a:prstGeom prst="roundRect">
            <a:avLst>
              <a:gd name="adj" fmla="val 8455"/>
            </a:avLst>
          </a:prstGeom>
          <a:noFill/>
          <a:ln w="15240">
            <a:solidFill>
              <a:srgbClr val="595B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031581" y="1201936"/>
            <a:ext cx="60960" cy="865227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0" name="Text 8"/>
          <p:cNvSpPr/>
          <p:nvPr/>
        </p:nvSpPr>
        <p:spPr>
          <a:xfrm>
            <a:off x="5221129" y="1330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Alerts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221129" y="1575673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 immediate email notifications for extreme or unexpected weather conditions, ensuring timely awareness.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9696807" y="1201936"/>
            <a:ext cx="4536638" cy="865227"/>
          </a:xfrm>
          <a:prstGeom prst="roundRect">
            <a:avLst>
              <a:gd name="adj" fmla="val 8455"/>
            </a:avLst>
          </a:prstGeom>
          <a:noFill/>
          <a:ln w="15240">
            <a:solidFill>
              <a:srgbClr val="595B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81567" y="1201936"/>
            <a:ext cx="60960" cy="865227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4" name="Text 12"/>
          <p:cNvSpPr/>
          <p:nvPr/>
        </p:nvSpPr>
        <p:spPr>
          <a:xfrm>
            <a:off x="9871115" y="1330523"/>
            <a:ext cx="14866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&amp; Reliable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871115" y="1575673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a fully automated system prioritizing rapid response, high availability, and data accuracy.</a:t>
            </a:r>
            <a:endParaRPr lang="en-US" sz="8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194679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9078" y="478750"/>
            <a:ext cx="4898112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Architecture Overview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59078" y="1103352"/>
            <a:ext cx="8198644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real-time weather alerts system leverages a robust Azure architecture to ensure continuous data flow and rapid response.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959078" y="1471255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909" y="1749862"/>
            <a:ext cx="202525" cy="253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34282" y="1606272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634282" y="1898213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WeatherAPI.com: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live weather data via API calls.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59078" y="2382798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09" y="2661404"/>
            <a:ext cx="202525" cy="2531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34282" y="2517815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Ingestion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6634282" y="2809756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Azure Functions: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Serverless API polling, ideal for cost-effective data collection.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5959078" y="3294340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09" y="3572947"/>
            <a:ext cx="202525" cy="2531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34282" y="3429357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Streaming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6634282" y="3721298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Azure Event Hub: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Ingests millions of events per second for real-time processing.</a:t>
            </a:r>
            <a:endParaRPr lang="en-US" sz="1050" dirty="0"/>
          </a:p>
        </p:txBody>
      </p:sp>
      <p:sp>
        <p:nvSpPr>
          <p:cNvPr id="17" name="Shape 11"/>
          <p:cNvSpPr/>
          <p:nvPr/>
        </p:nvSpPr>
        <p:spPr>
          <a:xfrm>
            <a:off x="5959078" y="4205883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909" y="4484489"/>
            <a:ext cx="202525" cy="25312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634282" y="4340900"/>
            <a:ext cx="1724263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Processing &amp; Storage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6634282" y="4632841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Microsoft Fabric: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Event Stream + Eventhouse (KQL DB) for real-time transformation and storage.</a:t>
            </a:r>
            <a:endParaRPr lang="en-US" sz="1050" dirty="0"/>
          </a:p>
        </p:txBody>
      </p:sp>
      <p:sp>
        <p:nvSpPr>
          <p:cNvPr id="21" name="Shape 14"/>
          <p:cNvSpPr/>
          <p:nvPr/>
        </p:nvSpPr>
        <p:spPr>
          <a:xfrm>
            <a:off x="5959078" y="5117425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909" y="5396032"/>
            <a:ext cx="202525" cy="253127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634282" y="5252442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</a:t>
            </a: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6634282" y="5544383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 BI: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Delivers real-time dashboards and flexible reporting.</a:t>
            </a:r>
            <a:endParaRPr lang="en-US" sz="1050" dirty="0"/>
          </a:p>
        </p:txBody>
      </p:sp>
      <p:sp>
        <p:nvSpPr>
          <p:cNvPr id="25" name="Shape 17"/>
          <p:cNvSpPr/>
          <p:nvPr/>
        </p:nvSpPr>
        <p:spPr>
          <a:xfrm>
            <a:off x="5959078" y="6028968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909" y="6307574"/>
            <a:ext cx="202525" cy="253127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634282" y="6163985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Alerting</a:t>
            </a:r>
            <a:endParaRPr lang="en-US" sz="1300" dirty="0"/>
          </a:p>
        </p:txBody>
      </p:sp>
      <p:sp>
        <p:nvSpPr>
          <p:cNvPr id="28" name="Text 19"/>
          <p:cNvSpPr/>
          <p:nvPr/>
        </p:nvSpPr>
        <p:spPr>
          <a:xfrm>
            <a:off x="6634282" y="6455926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Activator: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Triggers real-time email alerts for extreme weather.</a:t>
            </a:r>
            <a:endParaRPr lang="en-US" sz="1050" dirty="0"/>
          </a:p>
        </p:txBody>
      </p:sp>
      <p:sp>
        <p:nvSpPr>
          <p:cNvPr id="29" name="Shape 20"/>
          <p:cNvSpPr/>
          <p:nvPr/>
        </p:nvSpPr>
        <p:spPr>
          <a:xfrm>
            <a:off x="5959078" y="6940510"/>
            <a:ext cx="540187" cy="810339"/>
          </a:xfrm>
          <a:prstGeom prst="roundRect">
            <a:avLst>
              <a:gd name="adj" fmla="val 360042"/>
            </a:avLst>
          </a:prstGeom>
          <a:solidFill>
            <a:srgbClr val="404245"/>
          </a:solidFill>
          <a:ln/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909" y="7219117"/>
            <a:ext cx="202525" cy="253127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6634282" y="7075527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1300" dirty="0"/>
          </a:p>
        </p:txBody>
      </p:sp>
      <p:sp>
        <p:nvSpPr>
          <p:cNvPr id="32" name="Text 22"/>
          <p:cNvSpPr/>
          <p:nvPr/>
        </p:nvSpPr>
        <p:spPr>
          <a:xfrm>
            <a:off x="6634282" y="7367468"/>
            <a:ext cx="752344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Vault + Managed Identity: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secure management of API keys and secrets.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747" y="656749"/>
            <a:ext cx="5540931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Tech Stack &amp; Key Learnings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3747" y="1321237"/>
            <a:ext cx="13722906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quick summary of the core technologies leveraged in our real-time weather alerts project and the key insights gained.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3747" y="1723073"/>
            <a:ext cx="268712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 Stack Highlights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453747" y="2310408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648176" y="2241590"/>
            <a:ext cx="2738795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Functions (Python, VS Code)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48176" y="2521863"/>
            <a:ext cx="427184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for serverless API polling and cost-effective data collection.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082064" y="2310408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5276493" y="2241590"/>
            <a:ext cx="1620798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Event Hub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276493" y="2521863"/>
            <a:ext cx="427184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for scalable, real-time ingestion of streaming weather data.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9710380" y="2310408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12" name="Text 10"/>
          <p:cNvSpPr/>
          <p:nvPr/>
        </p:nvSpPr>
        <p:spPr>
          <a:xfrm>
            <a:off x="9904809" y="2241590"/>
            <a:ext cx="4271843" cy="405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Microsoft Fabric (Event Stream, Eventhouse with KQL DB)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9904809" y="2724388"/>
            <a:ext cx="427184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Empowered real-time data transformation, storage, and analytics.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453747" y="3259931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15" name="Text 13"/>
          <p:cNvSpPr/>
          <p:nvPr/>
        </p:nvSpPr>
        <p:spPr>
          <a:xfrm>
            <a:off x="648176" y="3191113"/>
            <a:ext cx="3116818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(DirectQuery + Import modes)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648176" y="3471386"/>
            <a:ext cx="427184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Provided dynamic dashboards and flexible reporting capabilities.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5082064" y="3259931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18" name="Text 16"/>
          <p:cNvSpPr/>
          <p:nvPr/>
        </p:nvSpPr>
        <p:spPr>
          <a:xfrm>
            <a:off x="5276493" y="3191113"/>
            <a:ext cx="2193131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Activator (Email alerts)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5276493" y="3471386"/>
            <a:ext cx="4271843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Enabled automated, real-time email notifications for critical weather events.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9710380" y="3259931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21" name="Text 19"/>
          <p:cNvSpPr/>
          <p:nvPr/>
        </p:nvSpPr>
        <p:spPr>
          <a:xfrm>
            <a:off x="9904809" y="3191113"/>
            <a:ext cx="1620798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Key Vault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904809" y="3471386"/>
            <a:ext cx="4271843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Ensured secure management and storage of sensitive API keys and credentials.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453747" y="4214336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24" name="Text 22"/>
          <p:cNvSpPr/>
          <p:nvPr/>
        </p:nvSpPr>
        <p:spPr>
          <a:xfrm>
            <a:off x="648176" y="4145518"/>
            <a:ext cx="1782842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Resource Group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648176" y="4425791"/>
            <a:ext cx="13528477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Facilitated logical grouping and management of all project resources for better organization.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453747" y="4827627"/>
            <a:ext cx="3878937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Learnings &amp; Best Practices</a:t>
            </a:r>
            <a:endParaRPr lang="en-US" sz="2000" dirty="0"/>
          </a:p>
        </p:txBody>
      </p:sp>
      <p:sp>
        <p:nvSpPr>
          <p:cNvPr id="27" name="Shape 25"/>
          <p:cNvSpPr/>
          <p:nvPr/>
        </p:nvSpPr>
        <p:spPr>
          <a:xfrm>
            <a:off x="453747" y="5417463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28" name="Text 26"/>
          <p:cNvSpPr/>
          <p:nvPr/>
        </p:nvSpPr>
        <p:spPr>
          <a:xfrm>
            <a:off x="648176" y="5346144"/>
            <a:ext cx="658594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✅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648176" y="5638919"/>
            <a:ext cx="658594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Leverage serverless computing: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Azure Functions optimize costs and scale for event-driven tasks.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7396162" y="5417463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31" name="Text 29"/>
          <p:cNvSpPr/>
          <p:nvPr/>
        </p:nvSpPr>
        <p:spPr>
          <a:xfrm>
            <a:off x="7590592" y="5346144"/>
            <a:ext cx="65860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✅</a:t>
            </a:r>
            <a:endParaRPr lang="en-US" sz="1000" dirty="0"/>
          </a:p>
        </p:txBody>
      </p:sp>
      <p:sp>
        <p:nvSpPr>
          <p:cNvPr id="32" name="Text 30"/>
          <p:cNvSpPr/>
          <p:nvPr/>
        </p:nvSpPr>
        <p:spPr>
          <a:xfrm>
            <a:off x="7590592" y="5638919"/>
            <a:ext cx="658606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data flow: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Master the integration of Event Hub and Fabric for seamless streaming data pipelines.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453747" y="6176963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34" name="Text 32"/>
          <p:cNvSpPr/>
          <p:nvPr/>
        </p:nvSpPr>
        <p:spPr>
          <a:xfrm>
            <a:off x="648176" y="6105644"/>
            <a:ext cx="658594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✅</a:t>
            </a:r>
            <a:endParaRPr lang="en-US" sz="1000" dirty="0"/>
          </a:p>
        </p:txBody>
      </p:sp>
      <p:sp>
        <p:nvSpPr>
          <p:cNvPr id="35" name="Text 33"/>
          <p:cNvSpPr/>
          <p:nvPr/>
        </p:nvSpPr>
        <p:spPr>
          <a:xfrm>
            <a:off x="648176" y="6398419"/>
            <a:ext cx="658594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security first: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Prioritize Key Vault for managing secrets and API keys to enhance system security.</a:t>
            </a:r>
            <a:endParaRPr lang="en-US" sz="1000" dirty="0"/>
          </a:p>
        </p:txBody>
      </p:sp>
      <p:sp>
        <p:nvSpPr>
          <p:cNvPr id="36" name="Shape 34"/>
          <p:cNvSpPr/>
          <p:nvPr/>
        </p:nvSpPr>
        <p:spPr>
          <a:xfrm>
            <a:off x="7396162" y="6176963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37" name="Text 35"/>
          <p:cNvSpPr/>
          <p:nvPr/>
        </p:nvSpPr>
        <p:spPr>
          <a:xfrm>
            <a:off x="7590592" y="6105644"/>
            <a:ext cx="65860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✅</a:t>
            </a:r>
            <a:endParaRPr lang="en-US" sz="1000" dirty="0"/>
          </a:p>
        </p:txBody>
      </p:sp>
      <p:sp>
        <p:nvSpPr>
          <p:cNvPr id="38" name="Text 36"/>
          <p:cNvSpPr/>
          <p:nvPr/>
        </p:nvSpPr>
        <p:spPr>
          <a:xfrm>
            <a:off x="7590592" y="6398419"/>
            <a:ext cx="6586061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Flexible reporting: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Understand when to use DirectQuery vs. Import modes in Power BI for optimal performance and data freshness.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453747" y="7143869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40" name="Text 38"/>
          <p:cNvSpPr/>
          <p:nvPr/>
        </p:nvSpPr>
        <p:spPr>
          <a:xfrm>
            <a:off x="648176" y="7072551"/>
            <a:ext cx="658594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✅</a:t>
            </a:r>
            <a:endParaRPr lang="en-US" sz="1000" dirty="0"/>
          </a:p>
        </p:txBody>
      </p:sp>
      <p:sp>
        <p:nvSpPr>
          <p:cNvPr id="41" name="Text 39"/>
          <p:cNvSpPr/>
          <p:nvPr/>
        </p:nvSpPr>
        <p:spPr>
          <a:xfrm>
            <a:off x="648176" y="7365325"/>
            <a:ext cx="658594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alerting: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Implement proactive notification systems like Data Activator for critical insights.</a:t>
            </a:r>
            <a:endParaRPr lang="en-US" sz="1000" dirty="0"/>
          </a:p>
        </p:txBody>
      </p:sp>
      <p:sp>
        <p:nvSpPr>
          <p:cNvPr id="42" name="Shape 40"/>
          <p:cNvSpPr/>
          <p:nvPr/>
        </p:nvSpPr>
        <p:spPr>
          <a:xfrm>
            <a:off x="7396162" y="7143869"/>
            <a:ext cx="64770" cy="64770"/>
          </a:xfrm>
          <a:prstGeom prst="roundRect">
            <a:avLst>
              <a:gd name="adj" fmla="val 705882"/>
            </a:avLst>
          </a:prstGeom>
          <a:solidFill>
            <a:srgbClr val="84482D"/>
          </a:solidFill>
          <a:ln/>
        </p:spPr>
      </p:sp>
      <p:sp>
        <p:nvSpPr>
          <p:cNvPr id="43" name="Text 41"/>
          <p:cNvSpPr/>
          <p:nvPr/>
        </p:nvSpPr>
        <p:spPr>
          <a:xfrm>
            <a:off x="7590592" y="7072551"/>
            <a:ext cx="65860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✅</a:t>
            </a:r>
            <a:endParaRPr lang="en-US" sz="1000" dirty="0"/>
          </a:p>
        </p:txBody>
      </p:sp>
      <p:sp>
        <p:nvSpPr>
          <p:cNvPr id="44" name="Text 42"/>
          <p:cNvSpPr/>
          <p:nvPr/>
        </p:nvSpPr>
        <p:spPr>
          <a:xfrm>
            <a:off x="7590592" y="7365325"/>
            <a:ext cx="658606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Resource organization: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Utilize Azure Resource Groups for clear, manageable infrastructure deployment.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6677"/>
            <a:ext cx="11556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Designing and Implementing Data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9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section covers 15-20% of the exam content, focusing on how data is stored and managed on Azure.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1713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295179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 Lake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79654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scalable, hierarchical file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big data analytics, acting like a giant digital warehouse for your raw materials.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1713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2951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Architectures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44221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Modern Data Warehouse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Lakehouse architectures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that blend structured and unstructured data seamlessly.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171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2951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Choices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44221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Choose storage types based on data format and access patterns, for example,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Parquet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analytical queries.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866209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391F13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217920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14969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Think of Data Lake as your "raw materials yard" and Data Warehouse as the "factory floor" where processed goods are stored.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353" y="680561"/>
            <a:ext cx="9570125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Developing Data Processing Solutions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353" y="1752957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topic makes up a significant portion of the exam (25-30%), covering how data is transformed and analyzed.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53" y="2323148"/>
            <a:ext cx="1046202" cy="12555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87748" y="2532340"/>
            <a:ext cx="261568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 Factory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987748" y="2984778"/>
            <a:ext cx="1191029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ETL/ELT pipeline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similar to a factory conveyor belt moving and transforming data between different stations.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3" y="3578662"/>
            <a:ext cx="1046202" cy="12555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87748" y="3787854"/>
            <a:ext cx="261568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Databricks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987748" y="4240292"/>
            <a:ext cx="1191029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Apache Spark-based analytics and ML platform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heavy-duty big data processing and advanced analytics.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53" y="4834176"/>
            <a:ext cx="1046202" cy="12555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87748" y="5043368"/>
            <a:ext cx="3936325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 Analytics &amp; Event Hubs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987748" y="5495806"/>
            <a:ext cx="1191029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data ingestion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event streaming, crucial for processing live data feeds from IoT devices or web clicks.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32353" y="6325076"/>
            <a:ext cx="13165693" cy="1223843"/>
          </a:xfrm>
          <a:prstGeom prst="roundRect">
            <a:avLst>
              <a:gd name="adj" fmla="val 2565"/>
            </a:avLst>
          </a:prstGeom>
          <a:solidFill>
            <a:srgbClr val="022349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6" y="6647259"/>
            <a:ext cx="261461" cy="2091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12200" y="6586538"/>
            <a:ext cx="12276653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Advice: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Know when to use batch processing (scheduled, large volumes) versus streaming processing (continuous, low latency) based on specific latency requirements.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732" y="779859"/>
            <a:ext cx="7724537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Designing and Implementing Data Security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9732" y="2351246"/>
            <a:ext cx="7724537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Securing data is paramount, and this section focuses on safeguarding your Azure data solutions.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9732" y="3430786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 Control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9732" y="3950375"/>
            <a:ext cx="3614857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Role-based access control (RBAC)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managed identities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 that only authorized users and services can access data, minimizing security risks.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9732" y="5450443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Encryption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09732" y="5970032"/>
            <a:ext cx="3614857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encryption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both at rest (storage) and in transit (network) protects your data like a secure vault and armored trucks.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7032" y="3430786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Protection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27032" y="3950375"/>
            <a:ext cx="3614857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masking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obscures sensitive information, while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auditing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a trail of data access, crucial for compliance.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7032" y="5450443"/>
            <a:ext cx="277213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Compliance Use Cases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827032" y="5970032"/>
            <a:ext cx="3614857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measures are vital for regulatory compliance like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GDPR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HIPAA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healthcare analytics, ensuring patient data privacy.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4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Monitoring, Troubleshooting &amp; Optimizing Data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06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Ensuring your data solutions run smoothly and efficiently is critical for data architects.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8728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595B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587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602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Monitor &amp; Log Analytics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6077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these tools for comprehensive pipeline and resource health checks, gathering metrics and logs for diagnostics.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58728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595B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1587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Quality Checks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90644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automated data quality checks and alerting mechanisms to catch data anomalies early, preventing downstream issues.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58728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595B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1587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Tuning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9064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 performance through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partitioning, caching,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scaling compute resources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efficiently to manage large workloads.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233398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262626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585109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30906" y="6516886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Helpful hint: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Treat monitoring like a dashboard in a car—keep your eyes on key metrics to ensure everything is operating as it should be.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531138"/>
            <a:ext cx="8697516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Azure Services &amp; Tools Summary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5084" y="1519714"/>
            <a:ext cx="132802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quick overview of the essential Azure services you'll encounter on the DP-203 exam.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5084" y="2045256"/>
            <a:ext cx="433983" cy="433983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1301948" y="2081332"/>
            <a:ext cx="2893576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 Factory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301948" y="2558653"/>
            <a:ext cx="1265336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orchestration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pipeline automation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moving and transforming data at scale.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5084" y="3253026"/>
            <a:ext cx="433983" cy="433983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8" name="Text 6"/>
          <p:cNvSpPr/>
          <p:nvPr/>
        </p:nvSpPr>
        <p:spPr>
          <a:xfrm>
            <a:off x="1301948" y="3289102"/>
            <a:ext cx="3411736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Synapse Analytics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1301948" y="3766423"/>
            <a:ext cx="1265336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integrated analytics workspace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combining data warehousing, big data, and data integration capabilities.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5084" y="4460796"/>
            <a:ext cx="433983" cy="433983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1301948" y="4496872"/>
            <a:ext cx="4277439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 Lake Storage Gen2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1301948" y="4974193"/>
            <a:ext cx="1265336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cost-effective, scalable data storage solution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built on Azure Blob Storage, optimized for big data analytics workloads.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75084" y="5668566"/>
            <a:ext cx="433983" cy="433983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4" name="Text 12"/>
          <p:cNvSpPr/>
          <p:nvPr/>
        </p:nvSpPr>
        <p:spPr>
          <a:xfrm>
            <a:off x="1301948" y="5704642"/>
            <a:ext cx="2893576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Databricks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1301948" y="6181963"/>
            <a:ext cx="1265336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powerful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collaborative Apache Spark analytics platform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data engineering, data science, and machine learning.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75084" y="6876336"/>
            <a:ext cx="433983" cy="433983"/>
          </a:xfrm>
          <a:prstGeom prst="roundRect">
            <a:avLst>
              <a:gd name="adj" fmla="val 6668"/>
            </a:avLst>
          </a:prstGeom>
          <a:solidFill>
            <a:srgbClr val="404245"/>
          </a:solidFill>
          <a:ln/>
        </p:spPr>
      </p:sp>
      <p:sp>
        <p:nvSpPr>
          <p:cNvPr id="17" name="Text 15"/>
          <p:cNvSpPr/>
          <p:nvPr/>
        </p:nvSpPr>
        <p:spPr>
          <a:xfrm>
            <a:off x="1301948" y="6912412"/>
            <a:ext cx="5252680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Stream Analytics &amp; Event Hubs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1301948" y="7389733"/>
            <a:ext cx="1265336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streaming data ingestion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real-time processing of massive streams of events.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8656558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 Tips &amp; Use Case Analogies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8906" y="1729978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Here are some practical tips and analogies to help you grasp complex concepts for the exam.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26" y="2470190"/>
            <a:ext cx="3137535" cy="313753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797" y="2470190"/>
            <a:ext cx="3137535" cy="313753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68" y="2470190"/>
            <a:ext cx="3137535" cy="3137535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339" y="2470190"/>
            <a:ext cx="3137535" cy="31375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8906" y="5749409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 data flow end-to-end: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From ingestion to consumption, visualize the entire lifecycle.</a:t>
            </a:r>
            <a:endParaRPr lang="en-US" sz="1700" dirty="0"/>
          </a:p>
        </p:txBody>
      </p:sp>
      <p:sp>
        <p:nvSpPr>
          <p:cNvPr id="9" name="Text 3"/>
          <p:cNvSpPr/>
          <p:nvPr/>
        </p:nvSpPr>
        <p:spPr>
          <a:xfrm>
            <a:off x="768906" y="6177677"/>
            <a:ext cx="130925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analogies: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Data Factory = conveyor belt, Data Lake = raw materials yard, Databricks = factory floor. These help simplify complex systems.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768906" y="6957417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Practice queries: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Be comfortable writing queries in SQL, Python, and Scala for data transformation tasks.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768906" y="7385685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 management: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Prioritize questions on architecture design and troubleshooting, as they often carry more weight.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252"/>
            <a:ext cx="6791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Summary &amp; Final Advice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last-minute checklist to ace the DP-203 exam and continue your journey as an Azure Data Architect.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1712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448526"/>
            <a:ext cx="3035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Master Core Concepts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3894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Reinforce your understanding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storage, processing, security,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on Azure.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2171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3448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Hands-On Practice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393894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Practical experience with Azure services is invaluable.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Hands-on labs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boost confidence and understanding.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Stay Updated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5835610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Even after exam retirement, stay current with Azure changes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certification renewal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career growth.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362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Leverage Resources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362" y="583561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Microsoft Learn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official labs for guided practice and to simulate exam conditions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6" y="486370"/>
            <a:ext cx="7905988" cy="1105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Streaming Project: Weather Alerts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9006" y="1857018"/>
            <a:ext cx="7905988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Let's dive into a practical, end-to-end Azure Data Engineering project: building a real-time weather report system.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9006" y="2864406"/>
            <a:ext cx="3864531" cy="91440"/>
          </a:xfrm>
          <a:prstGeom prst="roundRect">
            <a:avLst>
              <a:gd name="adj" fmla="val 29015"/>
            </a:avLst>
          </a:prstGeom>
          <a:solidFill>
            <a:srgbClr val="84482D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2621994"/>
            <a:ext cx="530543" cy="530543"/>
          </a:xfrm>
          <a:prstGeom prst="roundRect">
            <a:avLst>
              <a:gd name="adj" fmla="val 172352"/>
            </a:avLst>
          </a:prstGeom>
          <a:solidFill>
            <a:srgbClr val="84482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187" y="2754630"/>
            <a:ext cx="212169" cy="2652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8674" y="3329345"/>
            <a:ext cx="229207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Live Weather Insights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18674" y="3711773"/>
            <a:ext cx="3465195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Continuously update weather information, including temperature and air quality for specific locations.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4660344" y="2864406"/>
            <a:ext cx="3864650" cy="91440"/>
          </a:xfrm>
          <a:prstGeom prst="roundRect">
            <a:avLst>
              <a:gd name="adj" fmla="val 29015"/>
            </a:avLst>
          </a:prstGeom>
          <a:solidFill>
            <a:srgbClr val="84482D"/>
          </a:solidFill>
          <a:ln/>
        </p:spPr>
      </p:sp>
      <p:sp>
        <p:nvSpPr>
          <p:cNvPr id="11" name="Shape 7"/>
          <p:cNvSpPr/>
          <p:nvPr/>
        </p:nvSpPr>
        <p:spPr>
          <a:xfrm>
            <a:off x="6327338" y="2621994"/>
            <a:ext cx="530543" cy="530543"/>
          </a:xfrm>
          <a:prstGeom prst="roundRect">
            <a:avLst>
              <a:gd name="adj" fmla="val 172352"/>
            </a:avLst>
          </a:prstGeom>
          <a:solidFill>
            <a:srgbClr val="84482D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754630"/>
            <a:ext cx="212169" cy="2652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0012" y="3329345"/>
            <a:ext cx="255281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Extreme Weather Alerts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4860012" y="3711773"/>
            <a:ext cx="3465314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Receive real-time email alerts for any unexpected or extreme weather conditions.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19006" y="5179695"/>
            <a:ext cx="7905988" cy="91440"/>
          </a:xfrm>
          <a:prstGeom prst="roundRect">
            <a:avLst>
              <a:gd name="adj" fmla="val 29015"/>
            </a:avLst>
          </a:prstGeom>
          <a:solidFill>
            <a:srgbClr val="84482D"/>
          </a:solidFill>
          <a:ln/>
        </p:spPr>
      </p:sp>
      <p:sp>
        <p:nvSpPr>
          <p:cNvPr id="16" name="Shape 11"/>
          <p:cNvSpPr/>
          <p:nvPr/>
        </p:nvSpPr>
        <p:spPr>
          <a:xfrm>
            <a:off x="4306729" y="4937284"/>
            <a:ext cx="530543" cy="530543"/>
          </a:xfrm>
          <a:prstGeom prst="roundRect">
            <a:avLst>
              <a:gd name="adj" fmla="val 172352"/>
            </a:avLst>
          </a:prstGeom>
          <a:solidFill>
            <a:srgbClr val="84482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15" y="5069919"/>
            <a:ext cx="212169" cy="26527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18674" y="5644634"/>
            <a:ext cx="256674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Fully Automated System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818674" y="6027063"/>
            <a:ext cx="750665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Deliver a hands-free solution for up-to-date weather insights and critical alerts.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19006" y="6708696"/>
            <a:ext cx="7905988" cy="1034534"/>
          </a:xfrm>
          <a:prstGeom prst="roundRect">
            <a:avLst>
              <a:gd name="adj" fmla="val 2565"/>
            </a:avLst>
          </a:prstGeom>
          <a:solidFill>
            <a:srgbClr val="ECD2C6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14" y="6980634"/>
            <a:ext cx="220980" cy="17680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93602" y="6929676"/>
            <a:ext cx="715458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illustrates how various Azure services integrate to form a complete, real-time data solution.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2025-07-10T09:41:31Z</dcterms:created>
  <dcterms:modified xsi:type="dcterms:W3CDTF">2025-07-10T09:41:31Z</dcterms:modified>
</cp:coreProperties>
</file>